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3" r:id="rId8"/>
    <p:sldId id="264" r:id="rId9"/>
    <p:sldId id="266" r:id="rId10"/>
    <p:sldId id="265" r:id="rId11"/>
    <p:sldId id="267"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84"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5019" y="4953000"/>
            <a:ext cx="12197020"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01103FC-058F-4971-BF42-33E7F41B9713}" type="datetimeFigureOut">
              <a:rPr lang="es-CL" smtClean="0"/>
              <a:t>09/04/2020</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7BC7C339-1015-42C5-891D-A8A0E8E0FF34}"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1481330"/>
            <a:ext cx="10972800" cy="4386071"/>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5351" y="274641"/>
            <a:ext cx="2369960" cy="5592761"/>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41"/>
            <a:ext cx="8432800" cy="559276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
        <p:nvSpPr>
          <p:cNvPr id="7" name="6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
        <p:nvSpPr>
          <p:cNvPr id="7" name="6 Cheurón"/>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
        <p:nvSpPr>
          <p:cNvPr id="8" name="7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
        <p:nvSpPr>
          <p:cNvPr id="6" name="5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1103FC-058F-4971-BF42-33E7F41B9713}" type="datetimeFigureOut">
              <a:rPr lang="es-CL" smtClean="0"/>
              <a:t>09/04/2020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8969376" y="6407944"/>
            <a:ext cx="2560320" cy="365760"/>
          </a:xfrm>
        </p:spPr>
        <p:txBody>
          <a:bodyPr/>
          <a:lstStyle/>
          <a:p>
            <a:fld id="{D01103FC-058F-4971-BF42-33E7F41B9713}" type="datetimeFigureOut">
              <a:rPr lang="es-CL" smtClean="0"/>
              <a:t>09/04/2020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BC7C339-1015-42C5-891D-A8A0E8E0FF34}"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D01103FC-058F-4971-BF42-33E7F41B9713}" type="datetimeFigureOut">
              <a:rPr lang="es-CL" smtClean="0"/>
              <a:t>09/04/2020</a:t>
            </a:fld>
            <a:endParaRPr lang="es-CL"/>
          </a:p>
        </p:txBody>
      </p:sp>
      <p:sp>
        <p:nvSpPr>
          <p:cNvPr id="6" name="5 Marcador de pie de página"/>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7BC7C339-1015-42C5-891D-A8A0E8E0FF34}" type="slidenum">
              <a:rPr lang="es-CL" smtClean="0"/>
              <a:t>‹Nº›</a:t>
            </a:fld>
            <a:endParaRPr lang="es-CL"/>
          </a:p>
        </p:txBody>
      </p:sp>
      <p:sp>
        <p:nvSpPr>
          <p:cNvPr id="2" name="1 Título"/>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D01103FC-058F-4971-BF42-33E7F41B9713}" type="datetimeFigureOut">
              <a:rPr lang="es-CL" smtClean="0"/>
              <a:t>09/04/2020</a:t>
            </a:fld>
            <a:endParaRPr lang="es-CL"/>
          </a:p>
        </p:txBody>
      </p:sp>
      <p:sp>
        <p:nvSpPr>
          <p:cNvPr id="22" name="21 Marcador de pie de página"/>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BC7C339-1015-42C5-891D-A8A0E8E0FF34}"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y6Sxv-sUYtM"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IHYTYAWOWRE&amp;list=RDCMUCovqF6xqkbB6nn1aGNV8lug&amp;start_radio=1&amp;t=9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78658"/>
            <a:ext cx="12192000" cy="6936657"/>
          </a:xfrm>
          <a:prstGeom prst="rect">
            <a:avLst/>
          </a:prstGeom>
        </p:spPr>
      </p:pic>
      <p:sp>
        <p:nvSpPr>
          <p:cNvPr id="2" name="Título 1"/>
          <p:cNvSpPr>
            <a:spLocks noGrp="1"/>
          </p:cNvSpPr>
          <p:nvPr>
            <p:ph type="ctrTitle"/>
          </p:nvPr>
        </p:nvSpPr>
        <p:spPr>
          <a:xfrm>
            <a:off x="-412955" y="408214"/>
            <a:ext cx="9144000" cy="1845129"/>
          </a:xfrm>
        </p:spPr>
        <p:txBody>
          <a:bodyPr>
            <a:normAutofit fontScale="90000"/>
          </a:bodyPr>
          <a:lstStyle/>
          <a:p>
            <a:pPr algn="ctr"/>
            <a:r>
              <a:rPr lang="es-MX" b="1" dirty="0" smtClean="0">
                <a:latin typeface="Bodoni MT" panose="02070603080606020203" pitchFamily="18" charset="0"/>
              </a:rPr>
              <a:t/>
            </a:r>
            <a:br>
              <a:rPr lang="es-MX" b="1" dirty="0" smtClean="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a:latin typeface="Bodoni MT" panose="02070603080606020203" pitchFamily="18" charset="0"/>
              </a:rPr>
              <a:t/>
            </a:r>
            <a:br>
              <a:rPr lang="es-MX" b="1" dirty="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a:latin typeface="Bodoni MT" panose="02070603080606020203" pitchFamily="18" charset="0"/>
              </a:rPr>
              <a:t/>
            </a:r>
            <a:br>
              <a:rPr lang="es-MX" b="1" dirty="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a:latin typeface="Bodoni MT" panose="02070603080606020203" pitchFamily="18" charset="0"/>
              </a:rPr>
              <a:t/>
            </a:r>
            <a:br>
              <a:rPr lang="es-MX" b="1" dirty="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a:latin typeface="Bodoni MT" panose="02070603080606020203" pitchFamily="18" charset="0"/>
              </a:rPr>
              <a:t/>
            </a:r>
            <a:br>
              <a:rPr lang="es-MX" b="1" dirty="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smtClean="0">
                <a:latin typeface="Bodoni MT" panose="02070603080606020203" pitchFamily="18" charset="0"/>
              </a:rPr>
              <a:t/>
            </a:r>
            <a:br>
              <a:rPr lang="es-MX" b="1" dirty="0" smtClean="0">
                <a:latin typeface="Bodoni MT" panose="02070603080606020203" pitchFamily="18" charset="0"/>
              </a:rPr>
            </a:br>
            <a:r>
              <a:rPr lang="es-MX" b="1" dirty="0" smtClean="0">
                <a:latin typeface="Bodoni MT" panose="02070603080606020203" pitchFamily="18" charset="0"/>
              </a:rPr>
              <a:t>   </a:t>
            </a:r>
            <a:r>
              <a:rPr lang="es-MX" b="1" dirty="0" smtClean="0">
                <a:solidFill>
                  <a:srgbClr val="FF0000"/>
                </a:solidFill>
                <a:latin typeface="Bodoni MT" panose="02070603080606020203" pitchFamily="18" charset="0"/>
              </a:rPr>
              <a:t>Cuarentena…</a:t>
            </a:r>
            <a:br>
              <a:rPr lang="es-MX" b="1" dirty="0" smtClean="0">
                <a:solidFill>
                  <a:srgbClr val="FF0000"/>
                </a:solidFill>
                <a:latin typeface="Bodoni MT" panose="02070603080606020203" pitchFamily="18" charset="0"/>
              </a:rPr>
            </a:br>
            <a:r>
              <a:rPr lang="es-MX" b="1" dirty="0" err="1" smtClean="0">
                <a:solidFill>
                  <a:srgbClr val="FF0000"/>
                </a:solidFill>
                <a:latin typeface="Bodoni MT" panose="02070603080606020203" pitchFamily="18" charset="0"/>
              </a:rPr>
              <a:t>Resignificar</a:t>
            </a:r>
            <a:r>
              <a:rPr lang="es-MX" b="1" dirty="0" smtClean="0">
                <a:solidFill>
                  <a:srgbClr val="FF0000"/>
                </a:solidFill>
                <a:latin typeface="Bodoni MT" panose="02070603080606020203" pitchFamily="18" charset="0"/>
              </a:rPr>
              <a:t> </a:t>
            </a:r>
            <a:r>
              <a:rPr lang="es-MX" b="1" dirty="0">
                <a:solidFill>
                  <a:srgbClr val="FF0000"/>
                </a:solidFill>
                <a:latin typeface="Bodoni MT" panose="02070603080606020203" pitchFamily="18" charset="0"/>
              </a:rPr>
              <a:t>en </a:t>
            </a:r>
            <a:r>
              <a:rPr lang="es-MX" b="1" dirty="0" smtClean="0">
                <a:solidFill>
                  <a:srgbClr val="FF0000"/>
                </a:solidFill>
                <a:latin typeface="Bodoni MT" panose="02070603080606020203" pitchFamily="18" charset="0"/>
              </a:rPr>
              <a:t>Familia.</a:t>
            </a:r>
            <a:r>
              <a:rPr lang="es-MX" b="1" dirty="0">
                <a:solidFill>
                  <a:srgbClr val="FF0000"/>
                </a:solidFill>
                <a:latin typeface="Bodoni MT" panose="02070603080606020203" pitchFamily="18" charset="0"/>
              </a:rPr>
              <a:t/>
            </a:r>
            <a:br>
              <a:rPr lang="es-MX" b="1" dirty="0">
                <a:solidFill>
                  <a:srgbClr val="FF0000"/>
                </a:solidFill>
                <a:latin typeface="Bodoni MT" panose="02070603080606020203" pitchFamily="18" charset="0"/>
              </a:rPr>
            </a:br>
            <a:endParaRPr lang="es-CL" b="1" dirty="0">
              <a:solidFill>
                <a:srgbClr val="FF0000"/>
              </a:solidFill>
              <a:latin typeface="Bodoni MT" panose="02070603080606020203" pitchFamily="18" charset="0"/>
            </a:endParaRPr>
          </a:p>
        </p:txBody>
      </p:sp>
      <p:sp>
        <p:nvSpPr>
          <p:cNvPr id="3" name="Subtítulo 2"/>
          <p:cNvSpPr>
            <a:spLocks noGrp="1"/>
          </p:cNvSpPr>
          <p:nvPr>
            <p:ph type="subTitle" idx="1"/>
          </p:nvPr>
        </p:nvSpPr>
        <p:spPr>
          <a:xfrm>
            <a:off x="2922814" y="5763986"/>
            <a:ext cx="4245429" cy="1094013"/>
          </a:xfrm>
        </p:spPr>
        <p:txBody>
          <a:bodyPr>
            <a:normAutofit fontScale="85000" lnSpcReduction="20000"/>
          </a:bodyPr>
          <a:lstStyle/>
          <a:p>
            <a:pPr algn="ctr"/>
            <a:r>
              <a:rPr lang="es-MX" b="1" dirty="0" smtClean="0">
                <a:solidFill>
                  <a:schemeClr val="accent2">
                    <a:lumMod val="75000"/>
                  </a:schemeClr>
                </a:solidFill>
                <a:latin typeface="Bodoni MT" panose="02070603080606020203" pitchFamily="18" charset="0"/>
              </a:rPr>
              <a:t>Departamento de Orientación</a:t>
            </a:r>
          </a:p>
          <a:p>
            <a:pPr algn="ctr"/>
            <a:r>
              <a:rPr lang="es-MX" b="1" dirty="0" smtClean="0">
                <a:solidFill>
                  <a:schemeClr val="accent2">
                    <a:lumMod val="75000"/>
                  </a:schemeClr>
                </a:solidFill>
                <a:latin typeface="Bodoni MT" panose="02070603080606020203" pitchFamily="18" charset="0"/>
              </a:rPr>
              <a:t>Colegio Francisco </a:t>
            </a:r>
            <a:r>
              <a:rPr lang="es-MX" b="1" dirty="0" err="1" smtClean="0">
                <a:solidFill>
                  <a:schemeClr val="accent2">
                    <a:lumMod val="75000"/>
                  </a:schemeClr>
                </a:solidFill>
                <a:latin typeface="Bodoni MT" panose="02070603080606020203" pitchFamily="18" charset="0"/>
              </a:rPr>
              <a:t>Palau</a:t>
            </a:r>
            <a:r>
              <a:rPr lang="es-MX" b="1" dirty="0" smtClean="0">
                <a:solidFill>
                  <a:schemeClr val="accent2">
                    <a:lumMod val="75000"/>
                  </a:schemeClr>
                </a:solidFill>
                <a:latin typeface="Bodoni MT" panose="02070603080606020203" pitchFamily="18" charset="0"/>
              </a:rPr>
              <a:t> </a:t>
            </a:r>
          </a:p>
          <a:p>
            <a:pPr algn="ctr"/>
            <a:r>
              <a:rPr lang="es-MX" b="1" dirty="0" smtClean="0">
                <a:solidFill>
                  <a:schemeClr val="accent2">
                    <a:lumMod val="75000"/>
                  </a:schemeClr>
                </a:solidFill>
                <a:latin typeface="Bodoni MT" panose="02070603080606020203" pitchFamily="18" charset="0"/>
              </a:rPr>
              <a:t>La Serena 2020</a:t>
            </a:r>
            <a:endParaRPr lang="es-CL" b="1" dirty="0">
              <a:solidFill>
                <a:schemeClr val="accent2">
                  <a:lumMod val="75000"/>
                </a:schemeClr>
              </a:solidFill>
              <a:latin typeface="Bodoni MT" panose="02070603080606020203" pitchFamily="18" charset="0"/>
            </a:endParaRPr>
          </a:p>
        </p:txBody>
      </p:sp>
    </p:spTree>
    <p:extLst>
      <p:ext uri="{BB962C8B-B14F-4D97-AF65-F5344CB8AC3E}">
        <p14:creationId xmlns:p14="http://schemas.microsoft.com/office/powerpoint/2010/main" val="2213896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0100" y="1580521"/>
            <a:ext cx="5838254" cy="4340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440871" y="365125"/>
            <a:ext cx="10912929" cy="1325563"/>
          </a:xfrm>
        </p:spPr>
        <p:txBody>
          <a:bodyPr>
            <a:normAutofit fontScale="90000"/>
          </a:bodyPr>
          <a:lstStyle/>
          <a:p>
            <a:pPr algn="ctr"/>
            <a:r>
              <a:rPr lang="es-CL" sz="3600" dirty="0" smtClean="0">
                <a:solidFill>
                  <a:schemeClr val="accent2">
                    <a:lumMod val="75000"/>
                  </a:schemeClr>
                </a:solidFill>
                <a:latin typeface="Comic Sans MS" pitchFamily="66" charset="0"/>
              </a:rPr>
              <a:t>Esperamos, haberles ayudado en este tiempo de permanencia en casa…</a:t>
            </a:r>
            <a:br>
              <a:rPr lang="es-CL" sz="3600" dirty="0" smtClean="0">
                <a:solidFill>
                  <a:schemeClr val="accent2">
                    <a:lumMod val="75000"/>
                  </a:schemeClr>
                </a:solidFill>
                <a:latin typeface="Comic Sans MS" pitchFamily="66" charset="0"/>
              </a:rPr>
            </a:br>
            <a:r>
              <a:rPr lang="es-CL" sz="3600" dirty="0" smtClean="0">
                <a:solidFill>
                  <a:schemeClr val="accent2">
                    <a:lumMod val="75000"/>
                  </a:schemeClr>
                </a:solidFill>
                <a:latin typeface="Comic Sans MS" pitchFamily="66" charset="0"/>
              </a:rPr>
              <a:t>¡¡Gracias por su </a:t>
            </a:r>
            <a:r>
              <a:rPr lang="es-CL" sz="3600" dirty="0" smtClean="0">
                <a:solidFill>
                  <a:schemeClr val="accent2">
                    <a:lumMod val="75000"/>
                  </a:schemeClr>
                </a:solidFill>
                <a:latin typeface="Comic Sans MS" pitchFamily="66" charset="0"/>
              </a:rPr>
              <a:t>atención!! </a:t>
            </a:r>
            <a:endParaRPr lang="es-CL" sz="3600" dirty="0">
              <a:solidFill>
                <a:schemeClr val="accent2">
                  <a:lumMod val="75000"/>
                </a:schemeClr>
              </a:solidFill>
              <a:latin typeface="Comic Sans MS" pitchFamily="66" charset="0"/>
            </a:endParaRPr>
          </a:p>
        </p:txBody>
      </p:sp>
      <p:sp>
        <p:nvSpPr>
          <p:cNvPr id="3" name="CuadroTexto 2"/>
          <p:cNvSpPr txBox="1"/>
          <p:nvPr/>
        </p:nvSpPr>
        <p:spPr>
          <a:xfrm>
            <a:off x="6638354" y="2379406"/>
            <a:ext cx="4973543" cy="3139321"/>
          </a:xfrm>
          <a:prstGeom prst="rect">
            <a:avLst/>
          </a:prstGeom>
          <a:noFill/>
        </p:spPr>
        <p:txBody>
          <a:bodyPr wrap="square" rtlCol="0">
            <a:spAutoFit/>
          </a:bodyPr>
          <a:lstStyle/>
          <a:p>
            <a:r>
              <a:rPr lang="es-MX" dirty="0" smtClean="0">
                <a:latin typeface="Comic Sans MS" pitchFamily="66" charset="0"/>
              </a:rPr>
              <a:t>Resignificar es dar una nueva mirada, ningún tiempo en casa es tiempo perdido…</a:t>
            </a:r>
          </a:p>
          <a:p>
            <a:r>
              <a:rPr lang="es-MX" dirty="0" smtClean="0">
                <a:latin typeface="Comic Sans MS" pitchFamily="66" charset="0"/>
              </a:rPr>
              <a:t>Sólo </a:t>
            </a:r>
            <a:r>
              <a:rPr lang="es-MX" dirty="0" smtClean="0">
                <a:latin typeface="Comic Sans MS" pitchFamily="66" charset="0"/>
              </a:rPr>
              <a:t>depende del paradigma en que nos situemos como familia…</a:t>
            </a:r>
          </a:p>
          <a:p>
            <a:endParaRPr lang="es-MX" dirty="0">
              <a:latin typeface="Comic Sans MS" pitchFamily="66" charset="0"/>
            </a:endParaRPr>
          </a:p>
          <a:p>
            <a:r>
              <a:rPr lang="es-MX" dirty="0" smtClean="0">
                <a:solidFill>
                  <a:srgbClr val="C00000"/>
                </a:solidFill>
                <a:latin typeface="Comic Sans MS" pitchFamily="66" charset="0"/>
              </a:rPr>
              <a:t>No olvides escuchar… </a:t>
            </a:r>
          </a:p>
          <a:p>
            <a:endParaRPr lang="es-MX" dirty="0" smtClean="0">
              <a:latin typeface="Comic Sans MS" pitchFamily="66" charset="0"/>
            </a:endParaRPr>
          </a:p>
          <a:p>
            <a:r>
              <a:rPr lang="es-MX" dirty="0">
                <a:solidFill>
                  <a:srgbClr val="C00000"/>
                </a:solidFill>
                <a:latin typeface="Comic Sans MS" pitchFamily="66" charset="0"/>
                <a:hlinkClick r:id="rId3"/>
              </a:rPr>
              <a:t>https://</a:t>
            </a:r>
            <a:r>
              <a:rPr lang="es-MX" dirty="0" smtClean="0">
                <a:solidFill>
                  <a:srgbClr val="C00000"/>
                </a:solidFill>
                <a:latin typeface="Comic Sans MS" pitchFamily="66" charset="0"/>
                <a:hlinkClick r:id="rId3"/>
              </a:rPr>
              <a:t>www.youtube.com/watch?v=y6Sxv-sUYtM</a:t>
            </a:r>
            <a:endParaRPr lang="es-MX" dirty="0" smtClean="0">
              <a:solidFill>
                <a:srgbClr val="C00000"/>
              </a:solidFill>
              <a:latin typeface="Comic Sans MS" pitchFamily="66" charset="0"/>
            </a:endParaRPr>
          </a:p>
          <a:p>
            <a:endParaRPr lang="es-MX" dirty="0"/>
          </a:p>
          <a:p>
            <a:endParaRPr lang="es-CL" dirty="0"/>
          </a:p>
        </p:txBody>
      </p:sp>
    </p:spTree>
    <p:extLst>
      <p:ext uri="{BB962C8B-B14F-4D97-AF65-F5344CB8AC3E}">
        <p14:creationId xmlns:p14="http://schemas.microsoft.com/office/powerpoint/2010/main" val="2902012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47056" y="2612571"/>
            <a:ext cx="10635343" cy="3394721"/>
          </a:xfrm>
        </p:spPr>
        <p:txBody>
          <a:bodyPr/>
          <a:lstStyle/>
          <a:p>
            <a:endParaRPr lang="es-CL" dirty="0" smtClean="0"/>
          </a:p>
          <a:p>
            <a:endParaRPr lang="es-CL" dirty="0"/>
          </a:p>
          <a:p>
            <a:endParaRPr lang="es-CL" dirty="0"/>
          </a:p>
        </p:txBody>
      </p:sp>
      <p:sp>
        <p:nvSpPr>
          <p:cNvPr id="3" name="2 Título"/>
          <p:cNvSpPr>
            <a:spLocks noGrp="1"/>
          </p:cNvSpPr>
          <p:nvPr>
            <p:ph type="title"/>
          </p:nvPr>
        </p:nvSpPr>
        <p:spPr>
          <a:xfrm>
            <a:off x="609600" y="881743"/>
            <a:ext cx="10972800" cy="881743"/>
          </a:xfrm>
        </p:spPr>
        <p:txBody>
          <a:bodyPr>
            <a:normAutofit fontScale="90000"/>
          </a:bodyPr>
          <a:lstStyle/>
          <a:p>
            <a:pPr algn="ctr"/>
            <a:r>
              <a:rPr lang="es-CL" dirty="0" smtClean="0">
                <a:solidFill>
                  <a:schemeClr val="accent2">
                    <a:lumMod val="75000"/>
                  </a:schemeClr>
                </a:solidFill>
                <a:latin typeface="Comic Sans MS" pitchFamily="66" charset="0"/>
              </a:rPr>
              <a:t>Y al regreso…</a:t>
            </a:r>
            <a:br>
              <a:rPr lang="es-CL" dirty="0" smtClean="0">
                <a:solidFill>
                  <a:schemeClr val="accent2">
                    <a:lumMod val="75000"/>
                  </a:schemeClr>
                </a:solidFill>
                <a:latin typeface="Comic Sans MS" pitchFamily="66" charset="0"/>
              </a:rPr>
            </a:br>
            <a:r>
              <a:rPr lang="es-CL" dirty="0" smtClean="0">
                <a:solidFill>
                  <a:srgbClr val="C00000"/>
                </a:solidFill>
                <a:latin typeface="Comic Sans MS" pitchFamily="66" charset="0"/>
              </a:rPr>
              <a:t/>
            </a:r>
            <a:br>
              <a:rPr lang="es-CL" dirty="0" smtClean="0">
                <a:solidFill>
                  <a:srgbClr val="C00000"/>
                </a:solidFill>
                <a:latin typeface="Comic Sans MS" pitchFamily="66" charset="0"/>
              </a:rPr>
            </a:br>
            <a:endParaRPr lang="es-CL" dirty="0">
              <a:solidFill>
                <a:srgbClr val="C00000"/>
              </a:solidFill>
              <a:latin typeface="Comic Sans MS" pitchFamily="66"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8228" y="1175657"/>
            <a:ext cx="3879485" cy="4947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36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1886" y="1208314"/>
            <a:ext cx="11430000" cy="4968649"/>
          </a:xfrm>
        </p:spPr>
        <p:txBody>
          <a:bodyPr>
            <a:normAutofit lnSpcReduction="10000"/>
          </a:bodyPr>
          <a:lstStyle/>
          <a:p>
            <a:pPr marL="0" indent="0" algn="ctr">
              <a:buNone/>
            </a:pPr>
            <a:r>
              <a:rPr lang="es-CL" dirty="0" smtClean="0"/>
              <a:t>         </a:t>
            </a:r>
            <a:r>
              <a:rPr lang="es-CL" dirty="0" smtClean="0">
                <a:latin typeface="Comic Sans MS" pitchFamily="66" charset="0"/>
              </a:rPr>
              <a:t>El Departamento de Orientación, saluda, muy afectuosamente a cada una de nuestras Familias </a:t>
            </a:r>
            <a:r>
              <a:rPr lang="es-CL" dirty="0" err="1" smtClean="0">
                <a:latin typeface="Comic Sans MS" pitchFamily="66" charset="0"/>
              </a:rPr>
              <a:t>Palautianas</a:t>
            </a:r>
            <a:r>
              <a:rPr lang="es-CL" dirty="0" smtClean="0">
                <a:latin typeface="Comic Sans MS" pitchFamily="66" charset="0"/>
              </a:rPr>
              <a:t>, siendo nuestro mejor deseo, llevar un mensaje de amor al interior de cada hogar, con sugerencias simples, que Uds. en sus propias dinámicas, puedan desarrollar,  siendo un aporte, para estos días de estadía en él, para que  así, la convivencia familiar,  se vea fortalecida ante las situaciones actuales. </a:t>
            </a:r>
          </a:p>
          <a:p>
            <a:pPr marL="0" indent="0" algn="ctr">
              <a:buNone/>
            </a:pPr>
            <a:r>
              <a:rPr lang="es-CL" dirty="0">
                <a:latin typeface="Comic Sans MS" pitchFamily="66" charset="0"/>
              </a:rPr>
              <a:t> </a:t>
            </a:r>
            <a:r>
              <a:rPr lang="es-CL" dirty="0" smtClean="0">
                <a:latin typeface="Comic Sans MS" pitchFamily="66" charset="0"/>
              </a:rPr>
              <a:t>     Sabemos y confiamos en la  mejor disposición, en beneficio de cada integrante, para crecer juntos, aprender  y lo más valioso, destacar el SENTIDO DE FAMILIA, donde la conversación,  sea el valor que más la reconozca en cada hogar.</a:t>
            </a:r>
          </a:p>
          <a:p>
            <a:pPr marL="0" indent="0" algn="ctr">
              <a:buNone/>
            </a:pPr>
            <a:r>
              <a:rPr lang="es-CL" dirty="0" smtClean="0">
                <a:latin typeface="Comic Sans MS" pitchFamily="66" charset="0"/>
              </a:rPr>
              <a:t>   Nuestro cariñoso abrazo y…¡¡MANOS A LA OBRA!!</a:t>
            </a:r>
          </a:p>
          <a:p>
            <a:pPr marL="0" indent="0" algn="ctr">
              <a:buNone/>
            </a:pPr>
            <a:endParaRPr lang="es-CL" dirty="0"/>
          </a:p>
          <a:p>
            <a:pPr marL="0" indent="0">
              <a:buNone/>
            </a:pPr>
            <a:endParaRPr lang="es-CL" dirty="0"/>
          </a:p>
        </p:txBody>
      </p:sp>
      <p:sp>
        <p:nvSpPr>
          <p:cNvPr id="2" name="Título 1"/>
          <p:cNvSpPr>
            <a:spLocks noGrp="1"/>
          </p:cNvSpPr>
          <p:nvPr>
            <p:ph type="title"/>
          </p:nvPr>
        </p:nvSpPr>
        <p:spPr/>
        <p:txBody>
          <a:bodyPr>
            <a:normAutofit fontScale="90000"/>
          </a:bodyPr>
          <a:lstStyle/>
          <a:p>
            <a:r>
              <a:rPr lang="es-CL" dirty="0" smtClean="0"/>
              <a:t/>
            </a:r>
            <a:br>
              <a:rPr lang="es-CL" dirty="0" smtClean="0"/>
            </a:br>
            <a:r>
              <a:rPr lang="es-CL" dirty="0"/>
              <a:t/>
            </a:r>
            <a:br>
              <a:rPr lang="es-CL" dirty="0"/>
            </a:br>
            <a:endParaRPr lang="es-CL"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8928" y="0"/>
            <a:ext cx="1890250" cy="113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0897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7064" y="4285900"/>
            <a:ext cx="10515600" cy="4351338"/>
          </a:xfrm>
        </p:spPr>
        <p:txBody>
          <a:bodyPr/>
          <a:lstStyle/>
          <a:p>
            <a:pPr algn="ctr"/>
            <a:r>
              <a:rPr lang="es-MX" dirty="0" smtClean="0">
                <a:solidFill>
                  <a:srgbClr val="C00000"/>
                </a:solidFill>
                <a:latin typeface="Comic Sans MS" pitchFamily="66" charset="0"/>
              </a:rPr>
              <a:t>Resignificar en familia</a:t>
            </a:r>
            <a:r>
              <a:rPr lang="es-MX" dirty="0" smtClean="0">
                <a:latin typeface="Comic Sans MS" pitchFamily="66" charset="0"/>
              </a:rPr>
              <a:t>,  es decir, reubicar, </a:t>
            </a:r>
            <a:r>
              <a:rPr lang="es-MX" dirty="0" smtClean="0">
                <a:solidFill>
                  <a:srgbClr val="C00000"/>
                </a:solidFill>
                <a:latin typeface="Comic Sans MS" pitchFamily="66" charset="0"/>
              </a:rPr>
              <a:t>dar un nuevo sentido</a:t>
            </a:r>
            <a:r>
              <a:rPr lang="es-MX" dirty="0" smtClean="0">
                <a:latin typeface="Comic Sans MS" pitchFamily="66" charset="0"/>
              </a:rPr>
              <a:t> a la situación,  por los días de cuarentena, proyectando actividades de </a:t>
            </a:r>
            <a:r>
              <a:rPr lang="es-MX" dirty="0" smtClean="0">
                <a:solidFill>
                  <a:srgbClr val="C00000"/>
                </a:solidFill>
                <a:latin typeface="Comic Sans MS" pitchFamily="66" charset="0"/>
              </a:rPr>
              <a:t>autocuidado</a:t>
            </a:r>
            <a:r>
              <a:rPr lang="es-MX" dirty="0" smtClean="0">
                <a:latin typeface="Comic Sans MS" pitchFamily="66" charset="0"/>
              </a:rPr>
              <a:t> y </a:t>
            </a:r>
            <a:r>
              <a:rPr lang="es-MX" dirty="0" smtClean="0">
                <a:solidFill>
                  <a:srgbClr val="C00000"/>
                </a:solidFill>
                <a:latin typeface="Comic Sans MS" pitchFamily="66" charset="0"/>
              </a:rPr>
              <a:t>esparcimiento</a:t>
            </a:r>
            <a:r>
              <a:rPr lang="es-MX" dirty="0" smtClean="0">
                <a:latin typeface="Comic Sans MS" pitchFamily="66" charset="0"/>
              </a:rPr>
              <a:t> para el grupo familiar. </a:t>
            </a:r>
            <a:endParaRPr lang="es-CL" dirty="0">
              <a:latin typeface="Comic Sans MS" pitchFamily="66" charset="0"/>
            </a:endParaRPr>
          </a:p>
        </p:txBody>
      </p:sp>
      <p:sp>
        <p:nvSpPr>
          <p:cNvPr id="2" name="Título 1"/>
          <p:cNvSpPr>
            <a:spLocks noGrp="1"/>
          </p:cNvSpPr>
          <p:nvPr>
            <p:ph type="title"/>
          </p:nvPr>
        </p:nvSpPr>
        <p:spPr/>
        <p:txBody>
          <a:bodyPr/>
          <a:lstStyle/>
          <a:p>
            <a:r>
              <a:rPr lang="es-MX" dirty="0" smtClean="0">
                <a:solidFill>
                  <a:schemeClr val="accent2">
                    <a:lumMod val="75000"/>
                  </a:schemeClr>
                </a:solidFill>
                <a:latin typeface="Comic Sans MS" pitchFamily="66" charset="0"/>
              </a:rPr>
              <a:t>Objetivo</a:t>
            </a:r>
            <a:r>
              <a:rPr lang="es-MX" dirty="0" smtClean="0">
                <a:latin typeface="Comic Sans MS" pitchFamily="66" charset="0"/>
              </a:rPr>
              <a:t>:</a:t>
            </a:r>
            <a:endParaRPr lang="es-CL" dirty="0">
              <a:latin typeface="Comic Sans MS" pitchFamily="66" charset="0"/>
            </a:endParaRPr>
          </a:p>
        </p:txBody>
      </p:sp>
      <p:pic>
        <p:nvPicPr>
          <p:cNvPr id="1026" name="Picture 2" descr="Deberes y derechos como familias – El Rancagüi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2170" y="590499"/>
            <a:ext cx="5905500" cy="33242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730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smtClean="0">
                <a:latin typeface="Comic Sans MS" pitchFamily="66" charset="0"/>
              </a:rPr>
              <a:t>Cambiar el punto de vista.</a:t>
            </a:r>
          </a:p>
          <a:p>
            <a:r>
              <a:rPr lang="es-MX" dirty="0" smtClean="0">
                <a:latin typeface="Comic Sans MS" pitchFamily="66" charset="0"/>
              </a:rPr>
              <a:t>Cambio de paradigma frente a una situación puntual.</a:t>
            </a:r>
          </a:p>
          <a:p>
            <a:r>
              <a:rPr lang="es-MX" dirty="0" smtClean="0">
                <a:latin typeface="Comic Sans MS" pitchFamily="66" charset="0"/>
              </a:rPr>
              <a:t>Dar otro sentido al aislamiento.</a:t>
            </a:r>
          </a:p>
          <a:p>
            <a:endParaRPr lang="es-CL" dirty="0">
              <a:latin typeface="Comic Sans MS" pitchFamily="66" charset="0"/>
            </a:endParaRPr>
          </a:p>
        </p:txBody>
      </p:sp>
      <p:sp>
        <p:nvSpPr>
          <p:cNvPr id="2" name="Título 1"/>
          <p:cNvSpPr>
            <a:spLocks noGrp="1"/>
          </p:cNvSpPr>
          <p:nvPr>
            <p:ph type="title"/>
          </p:nvPr>
        </p:nvSpPr>
        <p:spPr>
          <a:xfrm>
            <a:off x="756558" y="274638"/>
            <a:ext cx="10972800" cy="1143000"/>
          </a:xfrm>
        </p:spPr>
        <p:txBody>
          <a:bodyPr/>
          <a:lstStyle/>
          <a:p>
            <a:r>
              <a:rPr lang="es-MX" dirty="0">
                <a:solidFill>
                  <a:schemeClr val="accent2">
                    <a:lumMod val="75000"/>
                  </a:schemeClr>
                </a:solidFill>
                <a:latin typeface="Comic Sans MS" pitchFamily="66" charset="0"/>
              </a:rPr>
              <a:t>¿</a:t>
            </a:r>
            <a:r>
              <a:rPr lang="es-MX" dirty="0" smtClean="0">
                <a:solidFill>
                  <a:schemeClr val="accent2">
                    <a:lumMod val="75000"/>
                  </a:schemeClr>
                </a:solidFill>
                <a:latin typeface="Comic Sans MS" pitchFamily="66" charset="0"/>
              </a:rPr>
              <a:t>Qué es resignificar el aislamiento?</a:t>
            </a:r>
            <a:endParaRPr lang="es-CL" dirty="0">
              <a:solidFill>
                <a:schemeClr val="accent2">
                  <a:lumMod val="75000"/>
                </a:schemeClr>
              </a:solidFill>
              <a:latin typeface="Comic Sans MS" pitchFamily="66" charset="0"/>
            </a:endParaRPr>
          </a:p>
        </p:txBody>
      </p:sp>
      <p:pic>
        <p:nvPicPr>
          <p:cNvPr id="4" name="Imagen 3"/>
          <p:cNvPicPr>
            <a:picLocks noChangeAspect="1"/>
          </p:cNvPicPr>
          <p:nvPr/>
        </p:nvPicPr>
        <p:blipFill>
          <a:blip r:embed="rId2"/>
          <a:stretch>
            <a:fillRect/>
          </a:stretch>
        </p:blipFill>
        <p:spPr>
          <a:xfrm>
            <a:off x="3577099" y="3312857"/>
            <a:ext cx="4762500" cy="3162300"/>
          </a:xfrm>
          <a:prstGeom prst="rect">
            <a:avLst/>
          </a:prstGeom>
          <a:ln>
            <a:noFill/>
          </a:ln>
          <a:effectLst>
            <a:softEdge rad="112500"/>
          </a:effectLst>
        </p:spPr>
      </p:pic>
    </p:spTree>
    <p:extLst>
      <p:ext uri="{BB962C8B-B14F-4D97-AF65-F5344CB8AC3E}">
        <p14:creationId xmlns:p14="http://schemas.microsoft.com/office/powerpoint/2010/main" val="184694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smtClean="0">
                <a:latin typeface="Comic Sans MS" pitchFamily="66" charset="0"/>
              </a:rPr>
              <a:t>Video motivacional.</a:t>
            </a:r>
            <a:endParaRPr lang="es-CL" dirty="0">
              <a:latin typeface="Comic Sans MS" pitchFamily="66" charset="0"/>
            </a:endParaRPr>
          </a:p>
        </p:txBody>
      </p:sp>
      <p:sp>
        <p:nvSpPr>
          <p:cNvPr id="2" name="Título 1"/>
          <p:cNvSpPr>
            <a:spLocks noGrp="1"/>
          </p:cNvSpPr>
          <p:nvPr>
            <p:ph type="title"/>
          </p:nvPr>
        </p:nvSpPr>
        <p:spPr/>
        <p:txBody>
          <a:bodyPr/>
          <a:lstStyle/>
          <a:p>
            <a:r>
              <a:rPr lang="es-MX" dirty="0" smtClean="0">
                <a:solidFill>
                  <a:schemeClr val="accent2">
                    <a:lumMod val="75000"/>
                  </a:schemeClr>
                </a:solidFill>
                <a:latin typeface="Comic Sans MS" pitchFamily="66" charset="0"/>
              </a:rPr>
              <a:t>Generar una nueva perspectiva, es…</a:t>
            </a:r>
            <a:endParaRPr lang="es-CL" dirty="0">
              <a:solidFill>
                <a:schemeClr val="accent2">
                  <a:lumMod val="75000"/>
                </a:schemeClr>
              </a:solidFill>
              <a:latin typeface="Comic Sans MS" pitchFamily="66" charset="0"/>
            </a:endParaRPr>
          </a:p>
        </p:txBody>
      </p:sp>
      <p:sp>
        <p:nvSpPr>
          <p:cNvPr id="4" name="Rectángulo 3"/>
          <p:cNvSpPr/>
          <p:nvPr/>
        </p:nvSpPr>
        <p:spPr>
          <a:xfrm>
            <a:off x="1553497" y="3105835"/>
            <a:ext cx="7590503" cy="646331"/>
          </a:xfrm>
          <a:prstGeom prst="rect">
            <a:avLst/>
          </a:prstGeom>
        </p:spPr>
        <p:txBody>
          <a:bodyPr wrap="square">
            <a:spAutoFit/>
          </a:bodyPr>
          <a:lstStyle/>
          <a:p>
            <a:r>
              <a:rPr lang="es-CL" dirty="0">
                <a:hlinkClick r:id="rId2"/>
              </a:rPr>
              <a:t>https://www.youtube.com/watch?v=IHYTYAWOWRE&amp;list=RDCMUCovqF6xqkbB6nn1aGNV8lug&amp;start_radio=1&amp;t=96</a:t>
            </a:r>
            <a:endParaRPr lang="es-CL"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7429" y="2955471"/>
            <a:ext cx="2559504" cy="3201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9890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smtClean="0"/>
              <a:t>¿Qué me permito </a:t>
            </a:r>
            <a:r>
              <a:rPr lang="es-MX" dirty="0" smtClean="0">
                <a:solidFill>
                  <a:srgbClr val="C00000"/>
                </a:solidFill>
              </a:rPr>
              <a:t>ver</a:t>
            </a:r>
            <a:r>
              <a:rPr lang="es-MX" dirty="0" smtClean="0"/>
              <a:t>?</a:t>
            </a:r>
          </a:p>
          <a:p>
            <a:r>
              <a:rPr lang="es-MX" dirty="0" smtClean="0"/>
              <a:t>¿Qué me permito </a:t>
            </a:r>
            <a:r>
              <a:rPr lang="es-MX" dirty="0" smtClean="0">
                <a:solidFill>
                  <a:srgbClr val="C00000"/>
                </a:solidFill>
              </a:rPr>
              <a:t>escuchar</a:t>
            </a:r>
            <a:r>
              <a:rPr lang="es-MX" dirty="0" smtClean="0"/>
              <a:t>? </a:t>
            </a:r>
          </a:p>
          <a:p>
            <a:r>
              <a:rPr lang="es-MX" dirty="0" smtClean="0"/>
              <a:t>¿Qué me permito </a:t>
            </a:r>
            <a:r>
              <a:rPr lang="es-MX" dirty="0" smtClean="0">
                <a:solidFill>
                  <a:srgbClr val="C00000"/>
                </a:solidFill>
              </a:rPr>
              <a:t>comer</a:t>
            </a:r>
            <a:r>
              <a:rPr lang="es-MX" dirty="0" smtClean="0"/>
              <a:t>?</a:t>
            </a:r>
          </a:p>
          <a:p>
            <a:r>
              <a:rPr lang="es-MX" dirty="0" smtClean="0"/>
              <a:t>¿Qué actividades nos </a:t>
            </a:r>
            <a:r>
              <a:rPr lang="es-MX" dirty="0" smtClean="0">
                <a:solidFill>
                  <a:srgbClr val="C00000"/>
                </a:solidFill>
              </a:rPr>
              <a:t>permitimos hacer en familia</a:t>
            </a:r>
            <a:r>
              <a:rPr lang="es-MX" dirty="0" smtClean="0"/>
              <a:t>?</a:t>
            </a:r>
          </a:p>
          <a:p>
            <a:pPr algn="ctr"/>
            <a:endParaRPr lang="es-MX" dirty="0" smtClean="0"/>
          </a:p>
          <a:p>
            <a:pPr algn="ctr"/>
            <a:endParaRPr lang="es-MX" dirty="0"/>
          </a:p>
          <a:p>
            <a:pPr algn="ctr"/>
            <a:r>
              <a:rPr lang="es-MX" dirty="0" smtClean="0"/>
              <a:t>¿Necesitamos un cambio de paradigma en nuestra forma de </a:t>
            </a:r>
            <a:r>
              <a:rPr lang="es-MX" dirty="0" smtClean="0">
                <a:solidFill>
                  <a:srgbClr val="C00000"/>
                </a:solidFill>
              </a:rPr>
              <a:t>vivir</a:t>
            </a:r>
            <a:r>
              <a:rPr lang="es-MX" dirty="0" smtClean="0"/>
              <a:t> la cuarentena?</a:t>
            </a:r>
          </a:p>
          <a:p>
            <a:endParaRPr lang="es-CL" dirty="0"/>
          </a:p>
        </p:txBody>
      </p:sp>
      <p:sp>
        <p:nvSpPr>
          <p:cNvPr id="2" name="Título 1"/>
          <p:cNvSpPr>
            <a:spLocks noGrp="1"/>
          </p:cNvSpPr>
          <p:nvPr>
            <p:ph type="title"/>
          </p:nvPr>
        </p:nvSpPr>
        <p:spPr/>
        <p:txBody>
          <a:bodyPr/>
          <a:lstStyle/>
          <a:p>
            <a:r>
              <a:rPr lang="es-MX" dirty="0" smtClean="0">
                <a:solidFill>
                  <a:schemeClr val="accent2">
                    <a:lumMod val="75000"/>
                  </a:schemeClr>
                </a:solidFill>
                <a:latin typeface="Comic Sans MS" pitchFamily="66" charset="0"/>
              </a:rPr>
              <a:t>Desde nuestra experiencia de familia… </a:t>
            </a:r>
            <a:endParaRPr lang="es-CL" dirty="0">
              <a:solidFill>
                <a:schemeClr val="accent2">
                  <a:lumMod val="75000"/>
                </a:schemeClr>
              </a:solidFill>
              <a:latin typeface="Comic Sans MS" pitchFamily="66" charset="0"/>
            </a:endParaRPr>
          </a:p>
        </p:txBody>
      </p:sp>
      <p:pic>
        <p:nvPicPr>
          <p:cNvPr id="4" name="Imagen 3"/>
          <p:cNvPicPr>
            <a:picLocks noChangeAspect="1"/>
          </p:cNvPicPr>
          <p:nvPr/>
        </p:nvPicPr>
        <p:blipFill>
          <a:blip r:embed="rId2"/>
          <a:stretch>
            <a:fillRect/>
          </a:stretch>
        </p:blipFill>
        <p:spPr>
          <a:xfrm>
            <a:off x="9482905" y="1417638"/>
            <a:ext cx="1890588" cy="2241930"/>
          </a:xfrm>
          <a:prstGeom prst="rect">
            <a:avLst/>
          </a:prstGeom>
        </p:spPr>
      </p:pic>
    </p:spTree>
    <p:extLst>
      <p:ext uri="{BB962C8B-B14F-4D97-AF65-F5344CB8AC3E}">
        <p14:creationId xmlns:p14="http://schemas.microsoft.com/office/powerpoint/2010/main" val="563991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40971"/>
            <a:ext cx="10515600" cy="4935992"/>
          </a:xfrm>
        </p:spPr>
        <p:txBody>
          <a:bodyPr>
            <a:normAutofit lnSpcReduction="10000"/>
          </a:bodyPr>
          <a:lstStyle/>
          <a:p>
            <a:r>
              <a:rPr lang="es-MX" dirty="0" smtClean="0"/>
              <a:t>1) </a:t>
            </a:r>
            <a:r>
              <a:rPr lang="es-MX" dirty="0" smtClean="0">
                <a:latin typeface="Comic Sans MS" pitchFamily="66" charset="0"/>
              </a:rPr>
              <a:t>Realizar una reunión familiar, que se inicie con una dinámica, en la cual, cada integrante escriba en un papel tres emociones que ha sentido durante este tiempo de cuarentena.</a:t>
            </a:r>
          </a:p>
          <a:p>
            <a:pPr marL="0" indent="0">
              <a:buNone/>
            </a:pPr>
            <a:endParaRPr lang="es-MX" dirty="0" smtClean="0">
              <a:latin typeface="Comic Sans MS" pitchFamily="66" charset="0"/>
            </a:endParaRPr>
          </a:p>
          <a:p>
            <a:r>
              <a:rPr lang="es-MX" dirty="0" smtClean="0">
                <a:latin typeface="Comic Sans MS" pitchFamily="66" charset="0"/>
              </a:rPr>
              <a:t>2) Luego buscar similitudes o diferencias entre las emociones manifestadas.</a:t>
            </a:r>
          </a:p>
          <a:p>
            <a:endParaRPr lang="es-MX" dirty="0" smtClean="0">
              <a:latin typeface="Comic Sans MS" pitchFamily="66" charset="0"/>
            </a:endParaRPr>
          </a:p>
          <a:p>
            <a:r>
              <a:rPr lang="es-MX" dirty="0" smtClean="0">
                <a:latin typeface="Comic Sans MS" pitchFamily="66" charset="0"/>
              </a:rPr>
              <a:t>3) Hacer acuerdos, en los cuales quede plasmado una red de contención entre los integrantes de la familia.</a:t>
            </a:r>
          </a:p>
          <a:p>
            <a:pPr marL="0" indent="0">
              <a:buNone/>
            </a:pPr>
            <a:r>
              <a:rPr lang="es-MX" dirty="0" smtClean="0">
                <a:latin typeface="Comic Sans MS" pitchFamily="66" charset="0"/>
              </a:rPr>
              <a:t>   Ejemplo: si uno de los integrantes escribe “miedo”, se puede nombrar algún integrante de la familia que contenga en los momentos en que esta emoción se intensifique. </a:t>
            </a:r>
          </a:p>
        </p:txBody>
      </p:sp>
      <p:sp>
        <p:nvSpPr>
          <p:cNvPr id="2" name="Título 1"/>
          <p:cNvSpPr>
            <a:spLocks noGrp="1"/>
          </p:cNvSpPr>
          <p:nvPr>
            <p:ph type="title"/>
          </p:nvPr>
        </p:nvSpPr>
        <p:spPr>
          <a:xfrm>
            <a:off x="838200" y="365125"/>
            <a:ext cx="10515600" cy="957489"/>
          </a:xfrm>
        </p:spPr>
        <p:txBody>
          <a:bodyPr/>
          <a:lstStyle/>
          <a:p>
            <a:r>
              <a:rPr lang="es-MX" dirty="0" smtClean="0">
                <a:solidFill>
                  <a:schemeClr val="accent2">
                    <a:lumMod val="75000"/>
                  </a:schemeClr>
                </a:solidFill>
                <a:latin typeface="Comic Sans MS" pitchFamily="66" charset="0"/>
              </a:rPr>
              <a:t>Actividad Propuesta:</a:t>
            </a:r>
            <a:endParaRPr lang="es-CL" dirty="0">
              <a:solidFill>
                <a:schemeClr val="accent2">
                  <a:lumMod val="75000"/>
                </a:schemeClr>
              </a:solidFill>
              <a:latin typeface="Comic Sans MS" pitchFamily="66"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9574" y="4606765"/>
            <a:ext cx="1262426" cy="210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5513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61257"/>
            <a:ext cx="10515600" cy="5915706"/>
          </a:xfrm>
        </p:spPr>
        <p:txBody>
          <a:bodyPr>
            <a:normAutofit lnSpcReduction="10000"/>
          </a:bodyPr>
          <a:lstStyle/>
          <a:p>
            <a:endParaRPr lang="es-MX" dirty="0" smtClean="0"/>
          </a:p>
          <a:p>
            <a:r>
              <a:rPr lang="es-MX" dirty="0" smtClean="0"/>
              <a:t>4</a:t>
            </a:r>
            <a:r>
              <a:rPr lang="es-MX" dirty="0" smtClean="0">
                <a:latin typeface="Comic Sans MS" pitchFamily="66" charset="0"/>
              </a:rPr>
              <a:t>) </a:t>
            </a:r>
            <a:r>
              <a:rPr lang="es-MX" sz="4000" b="1" dirty="0" smtClean="0">
                <a:solidFill>
                  <a:schemeClr val="accent2">
                    <a:lumMod val="75000"/>
                  </a:schemeClr>
                </a:solidFill>
                <a:latin typeface="Comic Sans MS" pitchFamily="66" charset="0"/>
              </a:rPr>
              <a:t>Proyectar en familia:</a:t>
            </a:r>
          </a:p>
          <a:p>
            <a:pPr marL="0" indent="0">
              <a:buNone/>
            </a:pPr>
            <a:endParaRPr lang="es-MX" dirty="0">
              <a:latin typeface="Comic Sans MS" pitchFamily="66" charset="0"/>
            </a:endParaRPr>
          </a:p>
          <a:p>
            <a:r>
              <a:rPr lang="es-MX" dirty="0">
                <a:latin typeface="Comic Sans MS" pitchFamily="66" charset="0"/>
              </a:rPr>
              <a:t>Ejemplo: Propuestas: </a:t>
            </a:r>
            <a:r>
              <a:rPr lang="es-MX" dirty="0" smtClean="0">
                <a:latin typeface="Comic Sans MS" pitchFamily="66" charset="0"/>
              </a:rPr>
              <a:t>Cómo </a:t>
            </a:r>
            <a:r>
              <a:rPr lang="es-MX" dirty="0">
                <a:latin typeface="Comic Sans MS" pitchFamily="66" charset="0"/>
              </a:rPr>
              <a:t>sentirnos libres y parte dentro de nuestro propio hogar</a:t>
            </a:r>
            <a:r>
              <a:rPr lang="es-MX" dirty="0" smtClean="0">
                <a:latin typeface="Comic Sans MS" pitchFamily="66" charset="0"/>
              </a:rPr>
              <a:t>…</a:t>
            </a:r>
          </a:p>
          <a:p>
            <a:r>
              <a:rPr lang="es-MX" dirty="0">
                <a:latin typeface="Comic Sans MS" pitchFamily="66" charset="0"/>
              </a:rPr>
              <a:t>Resignificar los tiempos:</a:t>
            </a:r>
          </a:p>
          <a:p>
            <a:r>
              <a:rPr lang="es-MX" dirty="0">
                <a:latin typeface="Comic Sans MS" pitchFamily="66" charset="0"/>
              </a:rPr>
              <a:t>Realizar trabajos </a:t>
            </a:r>
            <a:r>
              <a:rPr lang="es-MX" dirty="0" smtClean="0">
                <a:latin typeface="Comic Sans MS" pitchFamily="66" charset="0"/>
              </a:rPr>
              <a:t>colaborativos.</a:t>
            </a:r>
            <a:endParaRPr lang="es-MX" dirty="0">
              <a:latin typeface="Comic Sans MS" pitchFamily="66" charset="0"/>
            </a:endParaRPr>
          </a:p>
          <a:p>
            <a:r>
              <a:rPr lang="es-MX" dirty="0">
                <a:latin typeface="Comic Sans MS" pitchFamily="66" charset="0"/>
              </a:rPr>
              <a:t>Entretención familiar (juegos de mesa, series</a:t>
            </a:r>
            <a:r>
              <a:rPr lang="es-MX" dirty="0" smtClean="0">
                <a:latin typeface="Comic Sans MS" pitchFamily="66" charset="0"/>
              </a:rPr>
              <a:t>).</a:t>
            </a:r>
            <a:endParaRPr lang="es-MX" dirty="0">
              <a:latin typeface="Comic Sans MS" pitchFamily="66" charset="0"/>
            </a:endParaRPr>
          </a:p>
          <a:p>
            <a:r>
              <a:rPr lang="es-MX" dirty="0">
                <a:latin typeface="Comic Sans MS" pitchFamily="66" charset="0"/>
              </a:rPr>
              <a:t>Tiempos de deporte </a:t>
            </a:r>
            <a:r>
              <a:rPr lang="es-MX" dirty="0" smtClean="0">
                <a:latin typeface="Comic Sans MS" pitchFamily="66" charset="0"/>
              </a:rPr>
              <a:t>familiar. </a:t>
            </a:r>
            <a:endParaRPr lang="es-MX" dirty="0">
              <a:latin typeface="Comic Sans MS" pitchFamily="66" charset="0"/>
            </a:endParaRPr>
          </a:p>
          <a:p>
            <a:r>
              <a:rPr lang="es-MX" dirty="0">
                <a:latin typeface="Comic Sans MS" pitchFamily="66" charset="0"/>
              </a:rPr>
              <a:t>Propender el diálogo frente a dudas y miedos de la pandemia.</a:t>
            </a:r>
          </a:p>
          <a:p>
            <a:r>
              <a:rPr lang="es-MX" dirty="0" smtClean="0">
                <a:latin typeface="Comic Sans MS" pitchFamily="66" charset="0"/>
              </a:rPr>
              <a:t>Nota: Es importante proyectar espacios en común, respetando momentos de espacio personal y evaluar lo proyectado semanalmente.</a:t>
            </a:r>
            <a:endParaRPr lang="es-CL" dirty="0">
              <a:latin typeface="Comic Sans MS" pitchFamily="66"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68859" y="2207285"/>
            <a:ext cx="2293752" cy="2168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432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1894114"/>
            <a:ext cx="10972800" cy="4113178"/>
          </a:xfrm>
        </p:spPr>
        <p:txBody>
          <a:bodyPr/>
          <a:lstStyle/>
          <a:p>
            <a:r>
              <a:rPr lang="es-CL" dirty="0" smtClean="0">
                <a:latin typeface="Comic Sans MS" pitchFamily="66" charset="0"/>
              </a:rPr>
              <a:t>Si viven solitos, </a:t>
            </a:r>
            <a:r>
              <a:rPr lang="es-CL" dirty="0" smtClean="0">
                <a:solidFill>
                  <a:srgbClr val="C00000"/>
                </a:solidFill>
                <a:latin typeface="Comic Sans MS" pitchFamily="66" charset="0"/>
              </a:rPr>
              <a:t>llámelos con frecuencia.</a:t>
            </a:r>
          </a:p>
          <a:p>
            <a:r>
              <a:rPr lang="es-CL" dirty="0" smtClean="0">
                <a:latin typeface="Comic Sans MS" pitchFamily="66" charset="0"/>
              </a:rPr>
              <a:t>Visítelos, con todos los resguardos necesarios.</a:t>
            </a:r>
          </a:p>
          <a:p>
            <a:r>
              <a:rPr lang="es-CL" dirty="0" smtClean="0">
                <a:latin typeface="Comic Sans MS" pitchFamily="66" charset="0"/>
              </a:rPr>
              <a:t>Esté pendiente de que </a:t>
            </a:r>
            <a:r>
              <a:rPr lang="es-CL" dirty="0" smtClean="0">
                <a:solidFill>
                  <a:srgbClr val="C00000"/>
                </a:solidFill>
                <a:latin typeface="Comic Sans MS" pitchFamily="66" charset="0"/>
              </a:rPr>
              <a:t>nada les falte</a:t>
            </a:r>
            <a:r>
              <a:rPr lang="es-CL" dirty="0" smtClean="0">
                <a:latin typeface="Comic Sans MS" pitchFamily="66" charset="0"/>
              </a:rPr>
              <a:t>.</a:t>
            </a:r>
          </a:p>
          <a:p>
            <a:r>
              <a:rPr lang="es-CL" dirty="0" smtClean="0">
                <a:latin typeface="Comic Sans MS" pitchFamily="66" charset="0"/>
              </a:rPr>
              <a:t>Dígales, que </a:t>
            </a:r>
            <a:r>
              <a:rPr lang="es-CL" dirty="0" smtClean="0">
                <a:solidFill>
                  <a:srgbClr val="C00000"/>
                </a:solidFill>
                <a:latin typeface="Comic Sans MS" pitchFamily="66" charset="0"/>
              </a:rPr>
              <a:t>la familia está bien</a:t>
            </a:r>
            <a:r>
              <a:rPr lang="es-CL" dirty="0" smtClean="0">
                <a:latin typeface="Comic Sans MS" pitchFamily="66" charset="0"/>
              </a:rPr>
              <a:t>. </a:t>
            </a:r>
            <a:endParaRPr lang="es-CL" dirty="0">
              <a:latin typeface="Comic Sans MS" pitchFamily="66" charset="0"/>
            </a:endParaRPr>
          </a:p>
        </p:txBody>
      </p:sp>
      <p:sp>
        <p:nvSpPr>
          <p:cNvPr id="2" name="1 Título"/>
          <p:cNvSpPr>
            <a:spLocks noGrp="1"/>
          </p:cNvSpPr>
          <p:nvPr>
            <p:ph type="title"/>
          </p:nvPr>
        </p:nvSpPr>
        <p:spPr>
          <a:xfrm>
            <a:off x="1246413" y="332468"/>
            <a:ext cx="10755087" cy="1071789"/>
          </a:xfrm>
        </p:spPr>
        <p:txBody>
          <a:bodyPr>
            <a:noAutofit/>
          </a:bodyPr>
          <a:lstStyle/>
          <a:p>
            <a:pPr algn="ctr"/>
            <a:r>
              <a:rPr lang="es-CL" sz="3200" dirty="0" smtClean="0">
                <a:solidFill>
                  <a:schemeClr val="accent2">
                    <a:lumMod val="75000"/>
                  </a:schemeClr>
                </a:solidFill>
                <a:latin typeface="Comic Sans MS" pitchFamily="66" charset="0"/>
              </a:rPr>
              <a:t>Y no nos olvidemos de los Reyes de nuestras vidas…                 Nuestros Abuelitos.</a:t>
            </a:r>
            <a:endParaRPr lang="es-CL" sz="3200" dirty="0">
              <a:solidFill>
                <a:schemeClr val="accent2">
                  <a:lumMod val="75000"/>
                </a:schemeClr>
              </a:solidFill>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5942" y="2726871"/>
            <a:ext cx="3853543" cy="330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920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540</Words>
  <Application>Microsoft Office PowerPoint</Application>
  <PresentationFormat>Personalizado</PresentationFormat>
  <Paragraphs>56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               Cuarentena… Resignificar en Familia. </vt:lpstr>
      <vt:lpstr>  </vt:lpstr>
      <vt:lpstr>Objetivo:</vt:lpstr>
      <vt:lpstr>¿Qué es resignificar el aislamiento?</vt:lpstr>
      <vt:lpstr>Generar una nueva perspectiva, es…</vt:lpstr>
      <vt:lpstr>Desde nuestra experiencia de familia… </vt:lpstr>
      <vt:lpstr>Actividad Propuesta:</vt:lpstr>
      <vt:lpstr>Presentación de PowerPoint</vt:lpstr>
      <vt:lpstr>Y no nos olvidemos de los Reyes de nuestras vidas…                 Nuestros Abuelitos.</vt:lpstr>
      <vt:lpstr>Esperamos, haberles ayudado en este tiempo de permanencia en casa… ¡¡Gracias por su atención!! </vt:lpstr>
      <vt:lpstr>Y al regreso…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LAS VERTIENTES</cp:lastModifiedBy>
  <cp:revision>27</cp:revision>
  <dcterms:created xsi:type="dcterms:W3CDTF">2020-04-08T16:02:39Z</dcterms:created>
  <dcterms:modified xsi:type="dcterms:W3CDTF">2020-04-09T15:44:11Z</dcterms:modified>
</cp:coreProperties>
</file>